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Zen Dots"/>
      <p:regular r:id="rId16"/>
    </p:embeddedFont>
    <p:embeddedFont>
      <p:font typeface="Anaheim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naheim-regular.fntdata"/><Relationship Id="rId16" Type="http://schemas.openxmlformats.org/officeDocument/2006/relationships/font" Target="fonts/ZenDots-regular.fntdata"/><Relationship Id="rId18" Type="http://schemas.openxmlformats.org/officeDocument/2006/relationships/font" Target="fonts/Anahei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a409569c2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3a409569c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a409569c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g3a409569c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a409569c2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3a409569c2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a409569c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g3a409569c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a409569c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a409569c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a409569c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a409569c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a409569c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a409569c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1"/>
          <p:cNvGrpSpPr/>
          <p:nvPr/>
        </p:nvGrpSpPr>
        <p:grpSpPr>
          <a:xfrm>
            <a:off x="818830" y="3790732"/>
            <a:ext cx="757775" cy="901643"/>
            <a:chOff x="1081548" y="3586707"/>
            <a:chExt cx="975133" cy="1160267"/>
          </a:xfrm>
        </p:grpSpPr>
        <p:sp>
          <p:nvSpPr>
            <p:cNvPr id="479" name="Google Shape;479;p11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1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1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1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1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1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1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1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1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9" name="Google Shape;529;p1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31" name="Google Shape;531;p1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532" name="Google Shape;532;p1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3" name="Google Shape;533;p1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534" name="Google Shape;534;p1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0" name="Google Shape;540;p1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41" name="Google Shape;541;p1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2" name="Google Shape;542;p1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11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11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1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6" name="Google Shape;546;p11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1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11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12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552" name="Google Shape;552;p12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12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12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559" name="Google Shape;559;p1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2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583" name="Google Shape;583;p1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12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2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11" name="Google Shape;611;p1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12" name="Google Shape;612;p1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3" name="Google Shape;613;p1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21" name="Google Shape;621;p1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2" name="Google Shape;622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13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4" name="Google Shape;624;p13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6" name="Google Shape;626;p13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3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8" name="Google Shape;628;p13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3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0" name="Google Shape;630;p13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3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2" name="Google Shape;632;p13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3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4" name="Google Shape;634;p13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1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38" name="Google Shape;638;p1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39" name="Google Shape;639;p1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0" name="Google Shape;640;p1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41" name="Google Shape;641;p1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1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47" name="Google Shape;647;p1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48" name="Google Shape;648;p1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9" name="Google Shape;649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0" name="Google Shape;650;p14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15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653" name="Google Shape;653;p15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707" name="Google Shape;707;p15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6" name="Google Shape;736;p1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5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8" name="Google Shape;738;p15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742" name="Google Shape;742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743" name="Google Shape;743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4" name="Google Shape;744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745" name="Google Shape;745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51" name="Google Shape;751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752" name="Google Shape;752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3" name="Google Shape;753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" name="Google Shape;754;p16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5" name="Google Shape;755;p16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1" name="Google Shape;761;p16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17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764" name="Google Shape;764;p17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7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801" name="Google Shape;801;p17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5" name="Google Shape;835;p1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37" name="Google Shape;837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38" name="Google Shape;838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9" name="Google Shape;839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40" name="Google Shape;840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6" name="Google Shape;846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847" name="Google Shape;847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8" name="Google Shape;848;p17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7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7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17"/>
          <p:cNvSpPr txBox="1"/>
          <p:nvPr>
            <p:ph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2" name="Google Shape;852;p17"/>
          <p:cNvSpPr txBox="1"/>
          <p:nvPr>
            <p:ph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3" name="Google Shape;853;p17"/>
          <p:cNvSpPr txBox="1"/>
          <p:nvPr>
            <p:ph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4" name="Google Shape;854;p17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857" name="Google Shape;857;p1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886" name="Google Shape;886;p1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5" name="Google Shape;905;p1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9"/>
          <p:cNvSpPr txBox="1"/>
          <p:nvPr>
            <p:ph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0" name="Google Shape;910;p19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19"/>
          <p:cNvSpPr txBox="1"/>
          <p:nvPr>
            <p:ph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2" name="Google Shape;912;p19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20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915" name="Google Shape;915;p20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20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944" name="Google Shape;944;p20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9" name="Google Shape;999;p2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20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1001" name="Google Shape;1001;p20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1002" name="Google Shape;1002;p20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274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0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0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7" name="Google Shape;1007;p20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8" name="Google Shape;1008;p20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9" name="Google Shape;1009;p20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9" name="Google Shape;59;p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" name="Google Shape;61;p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2" name="Google Shape;62;p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8" name="Google Shape;68;p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9" name="Google Shape;69;p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21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1012" name="Google Shape;1012;p21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1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1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0" name="Google Shape;1040;p2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Google Shape;1041;p2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42" name="Google Shape;1042;p2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43" name="Google Shape;1043;p2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4" name="Google Shape;1044;p2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5" name="Google Shape;1045;p2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2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2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2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51" name="Google Shape;1051;p2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052" name="Google Shape;1052;p2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3" name="Google Shape;1053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4" name="Google Shape;1054;p21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8" name="Google Shape;1058;p2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9" name="Google Shape;1059;p2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0" name="Google Shape;1060;p2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66" name="Google Shape;1066;p2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67" name="Google Shape;1067;p22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8" name="Google Shape;1068;p22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9" name="Google Shape;1069;p22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Slidesgo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Flaticon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Freepik</a:t>
            </a:r>
            <a:endParaRPr b="1" i="0" sz="1100" u="none" cap="none" strike="noStrike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0" name="Google Shape;1070;p22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22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22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2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75" name="Google Shape;75;p4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4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" name="Google Shape;83;p4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4" name="Google Shape;84;p4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4"/>
          <p:cNvSpPr txBox="1"/>
          <p:nvPr>
            <p:ph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4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4"/>
          <p:cNvSpPr txBox="1"/>
          <p:nvPr>
            <p:ph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4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4"/>
          <p:cNvSpPr txBox="1"/>
          <p:nvPr>
            <p:ph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4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4"/>
          <p:cNvSpPr txBox="1"/>
          <p:nvPr>
            <p:ph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4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4"/>
          <p:cNvSpPr txBox="1"/>
          <p:nvPr>
            <p:ph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4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4"/>
          <p:cNvSpPr txBox="1"/>
          <p:nvPr>
            <p:ph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5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104" name="Google Shape;104;p5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142" name="Google Shape;142;p5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77" name="Google Shape;177;p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5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201" name="Google Shape;201;p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225" name="Google Shape;225;p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5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5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235" name="Google Shape;235;p6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261" name="Google Shape;261;p6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6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319" name="Google Shape;319;p7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359" name="Google Shape;359;p7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17" name="Google Shape;41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18" name="Google Shape;41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9" name="Google Shape;41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20" name="Google Shape;42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6" name="Google Shape;42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27" name="Google Shape;42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8" name="Google Shape;428;p7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29" name="Google Shape;429;p7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30" name="Google Shape;430;p7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7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37" name="Google Shape;437;p8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8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4" name="Google Shape;444;p8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48" name="Google Shape;448;p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49" name="Google Shape;449;p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0" name="Google Shape;450;p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51" name="Google Shape;451;p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7" name="Google Shape;457;p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58" name="Google Shape;458;p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1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63" name="Google Shape;463;p1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64" name="Google Shape;464;p1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5" name="Google Shape;465;p1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66" name="Google Shape;466;p1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2" name="Google Shape;472;p1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73" name="Google Shape;473;p1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4" name="Google Shape;474;p10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10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1319275" y="460550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200"/>
              <a:t>MIPS</a:t>
            </a:r>
            <a:endParaRPr b="1" sz="6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/>
              <a:t>SIMULATOR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CS3339 - DeAndre Johnson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the Simulation</a:t>
            </a:r>
            <a:endParaRPr/>
          </a:p>
        </p:txBody>
      </p:sp>
      <p:sp>
        <p:nvSpPr>
          <p:cNvPr id="1370" name="Google Shape;1370;p3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The loop in cpu.run() continues until: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AutoNum type="arabicPeriod"/>
            </a:pPr>
            <a:r>
              <a:rPr lang="en" sz="1100"/>
              <a:t>PC moves past the last instruction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AutoNum type="arabicPeriod"/>
            </a:pPr>
            <a:r>
              <a:rPr lang="en" sz="1100"/>
              <a:t>All pipeline registers become empty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Then: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Final register file is printed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Final memory contents are printed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Total cycle count is shown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This produces the results we see here: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39" title="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000" y="628975"/>
            <a:ext cx="2219724" cy="40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A4C2F4"/>
                </a:solidFill>
              </a:rPr>
              <a:t>Goals </a:t>
            </a:r>
            <a:r>
              <a:rPr lang="en"/>
              <a:t>of this Project</a:t>
            </a:r>
            <a:endParaRPr/>
          </a:p>
        </p:txBody>
      </p:sp>
      <p:sp>
        <p:nvSpPr>
          <p:cNvPr id="1263" name="Google Shape;1263;p3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Implement a 5-stage MIPS pipeline (IF, ID, EX, MEM, WB)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Support a specific instruction set: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/>
              <a:t>ADD, ADDI, SUB, MUL, AND, OR, SLL, SRL, LW, SW, BEQ, J, NOP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Decode instructions from assembly text</a:t>
            </a:r>
            <a:endParaRPr b="1" sz="1100" u="sng"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Maintain register file + memory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Print final results</a:t>
            </a:r>
            <a:endParaRPr b="1" sz="1100" u="sng"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Provide debug mode showing: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Pipeline registers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Control signals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Register file each cycle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grpSp>
        <p:nvGrpSpPr>
          <p:cNvPr id="1264" name="Google Shape;1264;p31"/>
          <p:cNvGrpSpPr/>
          <p:nvPr/>
        </p:nvGrpSpPr>
        <p:grpSpPr>
          <a:xfrm>
            <a:off x="8423269" y="673307"/>
            <a:ext cx="245004" cy="297692"/>
            <a:chOff x="6038444" y="1543132"/>
            <a:chExt cx="245004" cy="297692"/>
          </a:xfrm>
        </p:grpSpPr>
        <p:sp>
          <p:nvSpPr>
            <p:cNvPr id="1265" name="Google Shape;1265;p31"/>
            <p:cNvSpPr/>
            <p:nvPr/>
          </p:nvSpPr>
          <p:spPr>
            <a:xfrm>
              <a:off x="6056433" y="1741979"/>
              <a:ext cx="209021" cy="24542"/>
            </a:xfrm>
            <a:custGeom>
              <a:rect b="b" l="l" r="r" t="t"/>
              <a:pathLst>
                <a:path extrusionOk="0" h="764" w="6507">
                  <a:moveTo>
                    <a:pt x="0" y="1"/>
                  </a:moveTo>
                  <a:lnTo>
                    <a:pt x="0" y="764"/>
                  </a:lnTo>
                  <a:lnTo>
                    <a:pt x="6506" y="764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038701" y="1706129"/>
              <a:ext cx="244741" cy="38900"/>
            </a:xfrm>
            <a:custGeom>
              <a:rect b="b" l="l" r="r" t="t"/>
              <a:pathLst>
                <a:path extrusionOk="0" h="1211" w="7619">
                  <a:moveTo>
                    <a:pt x="3944" y="1"/>
                  </a:moveTo>
                  <a:lnTo>
                    <a:pt x="14" y="92"/>
                  </a:lnTo>
                  <a:lnTo>
                    <a:pt x="1" y="920"/>
                  </a:lnTo>
                  <a:cubicBezTo>
                    <a:pt x="1" y="1073"/>
                    <a:pt x="120" y="1204"/>
                    <a:pt x="273" y="1204"/>
                  </a:cubicBezTo>
                  <a:lnTo>
                    <a:pt x="290" y="1211"/>
                  </a:lnTo>
                  <a:lnTo>
                    <a:pt x="7338" y="1211"/>
                  </a:lnTo>
                  <a:cubicBezTo>
                    <a:pt x="7492" y="1211"/>
                    <a:pt x="7618" y="1083"/>
                    <a:pt x="7618" y="930"/>
                  </a:cubicBezTo>
                  <a:lnTo>
                    <a:pt x="7618" y="90"/>
                  </a:lnTo>
                  <a:lnTo>
                    <a:pt x="39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038476" y="1706001"/>
              <a:ext cx="9669" cy="38997"/>
            </a:xfrm>
            <a:custGeom>
              <a:rect b="b" l="l" r="r" t="t"/>
              <a:pathLst>
                <a:path extrusionOk="0" h="1214" w="301">
                  <a:moveTo>
                    <a:pt x="150" y="0"/>
                  </a:moveTo>
                  <a:lnTo>
                    <a:pt x="1" y="93"/>
                  </a:lnTo>
                  <a:lnTo>
                    <a:pt x="1" y="933"/>
                  </a:lnTo>
                  <a:cubicBezTo>
                    <a:pt x="1" y="1087"/>
                    <a:pt x="128" y="1213"/>
                    <a:pt x="281" y="1213"/>
                  </a:cubicBezTo>
                  <a:lnTo>
                    <a:pt x="300" y="1213"/>
                  </a:lnTo>
                  <a:lnTo>
                    <a:pt x="300" y="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038993" y="1547332"/>
              <a:ext cx="244324" cy="164692"/>
            </a:xfrm>
            <a:custGeom>
              <a:rect b="b" l="l" r="r" t="t"/>
              <a:pathLst>
                <a:path extrusionOk="0" h="5127" w="7606">
                  <a:moveTo>
                    <a:pt x="277" y="1"/>
                  </a:moveTo>
                  <a:lnTo>
                    <a:pt x="259" y="11"/>
                  </a:lnTo>
                  <a:cubicBezTo>
                    <a:pt x="102" y="11"/>
                    <a:pt x="1" y="140"/>
                    <a:pt x="1" y="293"/>
                  </a:cubicBezTo>
                  <a:lnTo>
                    <a:pt x="46" y="5114"/>
                  </a:lnTo>
                  <a:lnTo>
                    <a:pt x="7565" y="5127"/>
                  </a:lnTo>
                  <a:lnTo>
                    <a:pt x="7605" y="4866"/>
                  </a:lnTo>
                  <a:lnTo>
                    <a:pt x="7605" y="280"/>
                  </a:lnTo>
                  <a:cubicBezTo>
                    <a:pt x="7605" y="127"/>
                    <a:pt x="7479" y="1"/>
                    <a:pt x="7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038476" y="1543132"/>
              <a:ext cx="244966" cy="165913"/>
            </a:xfrm>
            <a:custGeom>
              <a:rect b="b" l="l" r="r" t="t"/>
              <a:pathLst>
                <a:path extrusionOk="0" h="5165" w="7626">
                  <a:moveTo>
                    <a:pt x="281" y="1"/>
                  </a:moveTo>
                  <a:cubicBezTo>
                    <a:pt x="127" y="1"/>
                    <a:pt x="1" y="127"/>
                    <a:pt x="1" y="280"/>
                  </a:cubicBezTo>
                  <a:lnTo>
                    <a:pt x="1" y="5164"/>
                  </a:lnTo>
                  <a:lnTo>
                    <a:pt x="7625" y="5164"/>
                  </a:lnTo>
                  <a:lnTo>
                    <a:pt x="7625" y="4866"/>
                  </a:lnTo>
                  <a:lnTo>
                    <a:pt x="355" y="4866"/>
                  </a:lnTo>
                  <a:cubicBezTo>
                    <a:pt x="325" y="4866"/>
                    <a:pt x="300" y="4840"/>
                    <a:pt x="300" y="4810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056369" y="1561089"/>
              <a:ext cx="209085" cy="130000"/>
            </a:xfrm>
            <a:custGeom>
              <a:rect b="b" l="l" r="r" t="t"/>
              <a:pathLst>
                <a:path extrusionOk="0" h="4047" w="6509">
                  <a:moveTo>
                    <a:pt x="57" y="0"/>
                  </a:moveTo>
                  <a:cubicBezTo>
                    <a:pt x="27" y="0"/>
                    <a:pt x="1" y="25"/>
                    <a:pt x="1" y="57"/>
                  </a:cubicBezTo>
                  <a:lnTo>
                    <a:pt x="1" y="3990"/>
                  </a:lnTo>
                  <a:cubicBezTo>
                    <a:pt x="1" y="4020"/>
                    <a:pt x="27" y="4047"/>
                    <a:pt x="57" y="4047"/>
                  </a:cubicBezTo>
                  <a:lnTo>
                    <a:pt x="6453" y="4047"/>
                  </a:lnTo>
                  <a:cubicBezTo>
                    <a:pt x="6485" y="4047"/>
                    <a:pt x="6508" y="4020"/>
                    <a:pt x="6508" y="3990"/>
                  </a:cubicBezTo>
                  <a:lnTo>
                    <a:pt x="6508" y="57"/>
                  </a:lnTo>
                  <a:cubicBezTo>
                    <a:pt x="6508" y="25"/>
                    <a:pt x="6484" y="0"/>
                    <a:pt x="6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072977" y="1577216"/>
              <a:ext cx="176385" cy="97363"/>
            </a:xfrm>
            <a:custGeom>
              <a:rect b="b" l="l" r="r" t="t"/>
              <a:pathLst>
                <a:path extrusionOk="0" h="3031" w="5491">
                  <a:moveTo>
                    <a:pt x="251" y="1"/>
                  </a:moveTo>
                  <a:lnTo>
                    <a:pt x="62" y="8"/>
                  </a:lnTo>
                  <a:cubicBezTo>
                    <a:pt x="31" y="8"/>
                    <a:pt x="5" y="34"/>
                    <a:pt x="5" y="64"/>
                  </a:cubicBezTo>
                  <a:lnTo>
                    <a:pt x="1" y="2974"/>
                  </a:lnTo>
                  <a:cubicBezTo>
                    <a:pt x="1" y="3005"/>
                    <a:pt x="25" y="3031"/>
                    <a:pt x="56" y="3031"/>
                  </a:cubicBezTo>
                  <a:lnTo>
                    <a:pt x="5419" y="3029"/>
                  </a:lnTo>
                  <a:cubicBezTo>
                    <a:pt x="5451" y="3029"/>
                    <a:pt x="5476" y="3005"/>
                    <a:pt x="5477" y="2973"/>
                  </a:cubicBezTo>
                  <a:lnTo>
                    <a:pt x="5490" y="2779"/>
                  </a:lnTo>
                  <a:lnTo>
                    <a:pt x="5490" y="57"/>
                  </a:lnTo>
                  <a:cubicBezTo>
                    <a:pt x="5490" y="27"/>
                    <a:pt x="5466" y="1"/>
                    <a:pt x="5434" y="1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072624" y="1577216"/>
              <a:ext cx="176674" cy="97652"/>
            </a:xfrm>
            <a:custGeom>
              <a:rect b="b" l="l" r="r" t="t"/>
              <a:pathLst>
                <a:path extrusionOk="0" h="3040" w="5500">
                  <a:moveTo>
                    <a:pt x="57" y="1"/>
                  </a:moveTo>
                  <a:cubicBezTo>
                    <a:pt x="25" y="1"/>
                    <a:pt x="0" y="27"/>
                    <a:pt x="0" y="57"/>
                  </a:cubicBezTo>
                  <a:lnTo>
                    <a:pt x="0" y="2983"/>
                  </a:lnTo>
                  <a:cubicBezTo>
                    <a:pt x="0" y="3015"/>
                    <a:pt x="25" y="3039"/>
                    <a:pt x="57" y="3039"/>
                  </a:cubicBezTo>
                  <a:lnTo>
                    <a:pt x="5443" y="3039"/>
                  </a:lnTo>
                  <a:cubicBezTo>
                    <a:pt x="5474" y="3039"/>
                    <a:pt x="5500" y="3015"/>
                    <a:pt x="5500" y="2983"/>
                  </a:cubicBezTo>
                  <a:lnTo>
                    <a:pt x="5500" y="2779"/>
                  </a:lnTo>
                  <a:lnTo>
                    <a:pt x="298" y="2779"/>
                  </a:lnTo>
                  <a:cubicBezTo>
                    <a:pt x="277" y="2779"/>
                    <a:pt x="261" y="2761"/>
                    <a:pt x="261" y="2741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038861" y="1763470"/>
              <a:ext cx="244581" cy="76773"/>
            </a:xfrm>
            <a:custGeom>
              <a:rect b="b" l="l" r="r" t="t"/>
              <a:pathLst>
                <a:path extrusionOk="0" h="2390" w="7614">
                  <a:moveTo>
                    <a:pt x="269" y="1"/>
                  </a:moveTo>
                  <a:lnTo>
                    <a:pt x="187" y="14"/>
                  </a:lnTo>
                  <a:cubicBezTo>
                    <a:pt x="83" y="14"/>
                    <a:pt x="0" y="98"/>
                    <a:pt x="0" y="200"/>
                  </a:cubicBezTo>
                  <a:lnTo>
                    <a:pt x="32" y="2172"/>
                  </a:lnTo>
                  <a:cubicBezTo>
                    <a:pt x="32" y="2276"/>
                    <a:pt x="116" y="2359"/>
                    <a:pt x="219" y="2359"/>
                  </a:cubicBezTo>
                  <a:lnTo>
                    <a:pt x="7408" y="2389"/>
                  </a:lnTo>
                  <a:cubicBezTo>
                    <a:pt x="7512" y="2389"/>
                    <a:pt x="7595" y="2307"/>
                    <a:pt x="7593" y="2204"/>
                  </a:cubicBezTo>
                  <a:lnTo>
                    <a:pt x="7613" y="2126"/>
                  </a:lnTo>
                  <a:lnTo>
                    <a:pt x="7613" y="1845"/>
                  </a:lnTo>
                  <a:lnTo>
                    <a:pt x="7542" y="280"/>
                  </a:lnTo>
                  <a:cubicBezTo>
                    <a:pt x="7542" y="177"/>
                    <a:pt x="7458" y="93"/>
                    <a:pt x="7356" y="93"/>
                  </a:cubicBezTo>
                  <a:lnTo>
                    <a:pt x="2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165430" y="1763470"/>
              <a:ext cx="118018" cy="35945"/>
            </a:xfrm>
            <a:custGeom>
              <a:rect b="b" l="l" r="r" t="t"/>
              <a:pathLst>
                <a:path extrusionOk="0" h="1119" w="3674">
                  <a:moveTo>
                    <a:pt x="1" y="1"/>
                  </a:moveTo>
                  <a:lnTo>
                    <a:pt x="1" y="1118"/>
                  </a:lnTo>
                  <a:lnTo>
                    <a:pt x="3673" y="1118"/>
                  </a:lnTo>
                  <a:lnTo>
                    <a:pt x="3673" y="187"/>
                  </a:lnTo>
                  <a:cubicBezTo>
                    <a:pt x="3673" y="86"/>
                    <a:pt x="3589" y="1"/>
                    <a:pt x="3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162603" y="1763470"/>
              <a:ext cx="120845" cy="39703"/>
            </a:xfrm>
            <a:custGeom>
              <a:rect b="b" l="l" r="r" t="t"/>
              <a:pathLst>
                <a:path extrusionOk="0" h="1236" w="3762">
                  <a:moveTo>
                    <a:pt x="89" y="1"/>
                  </a:moveTo>
                  <a:lnTo>
                    <a:pt x="0" y="483"/>
                  </a:lnTo>
                  <a:lnTo>
                    <a:pt x="89" y="1120"/>
                  </a:lnTo>
                  <a:lnTo>
                    <a:pt x="1985" y="1235"/>
                  </a:lnTo>
                  <a:lnTo>
                    <a:pt x="3761" y="1120"/>
                  </a:lnTo>
                  <a:lnTo>
                    <a:pt x="3761" y="859"/>
                  </a:lnTo>
                  <a:lnTo>
                    <a:pt x="3761" y="858"/>
                  </a:lnTo>
                  <a:lnTo>
                    <a:pt x="406" y="858"/>
                  </a:lnTo>
                  <a:cubicBezTo>
                    <a:pt x="375" y="858"/>
                    <a:pt x="349" y="831"/>
                    <a:pt x="349" y="80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038444" y="1763502"/>
              <a:ext cx="244998" cy="77319"/>
            </a:xfrm>
            <a:custGeom>
              <a:rect b="b" l="l" r="r" t="t"/>
              <a:pathLst>
                <a:path extrusionOk="0" h="2407" w="7627">
                  <a:moveTo>
                    <a:pt x="187" y="1"/>
                  </a:moveTo>
                  <a:cubicBezTo>
                    <a:pt x="84" y="1"/>
                    <a:pt x="0" y="85"/>
                    <a:pt x="0" y="188"/>
                  </a:cubicBezTo>
                  <a:lnTo>
                    <a:pt x="0" y="2220"/>
                  </a:lnTo>
                  <a:cubicBezTo>
                    <a:pt x="0" y="2323"/>
                    <a:pt x="84" y="2407"/>
                    <a:pt x="187" y="2407"/>
                  </a:cubicBezTo>
                  <a:lnTo>
                    <a:pt x="456" y="2407"/>
                  </a:lnTo>
                  <a:lnTo>
                    <a:pt x="591" y="2356"/>
                  </a:lnTo>
                  <a:lnTo>
                    <a:pt x="736" y="2407"/>
                  </a:lnTo>
                  <a:lnTo>
                    <a:pt x="1015" y="2407"/>
                  </a:lnTo>
                  <a:lnTo>
                    <a:pt x="1142" y="2356"/>
                  </a:lnTo>
                  <a:lnTo>
                    <a:pt x="1296" y="2407"/>
                  </a:lnTo>
                  <a:lnTo>
                    <a:pt x="1577" y="2407"/>
                  </a:lnTo>
                  <a:lnTo>
                    <a:pt x="1736" y="2356"/>
                  </a:lnTo>
                  <a:lnTo>
                    <a:pt x="1858" y="2407"/>
                  </a:lnTo>
                  <a:lnTo>
                    <a:pt x="2137" y="2407"/>
                  </a:lnTo>
                  <a:lnTo>
                    <a:pt x="2289" y="2356"/>
                  </a:lnTo>
                  <a:lnTo>
                    <a:pt x="2416" y="2407"/>
                  </a:lnTo>
                  <a:lnTo>
                    <a:pt x="2697" y="2407"/>
                  </a:lnTo>
                  <a:lnTo>
                    <a:pt x="2842" y="2356"/>
                  </a:lnTo>
                  <a:lnTo>
                    <a:pt x="2975" y="2407"/>
                  </a:lnTo>
                  <a:lnTo>
                    <a:pt x="7440" y="2407"/>
                  </a:lnTo>
                  <a:cubicBezTo>
                    <a:pt x="7542" y="2407"/>
                    <a:pt x="7626" y="2323"/>
                    <a:pt x="7626" y="2220"/>
                  </a:cubicBezTo>
                  <a:lnTo>
                    <a:pt x="7626" y="2126"/>
                  </a:lnTo>
                  <a:lnTo>
                    <a:pt x="355" y="2126"/>
                  </a:lnTo>
                  <a:cubicBezTo>
                    <a:pt x="313" y="2126"/>
                    <a:pt x="281" y="2094"/>
                    <a:pt x="281" y="2052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165430" y="1799417"/>
              <a:ext cx="118018" cy="23385"/>
            </a:xfrm>
            <a:custGeom>
              <a:rect b="b" l="l" r="r" t="t"/>
              <a:pathLst>
                <a:path extrusionOk="0" h="728" w="3674">
                  <a:moveTo>
                    <a:pt x="1" y="1"/>
                  </a:moveTo>
                  <a:lnTo>
                    <a:pt x="1" y="727"/>
                  </a:lnTo>
                  <a:lnTo>
                    <a:pt x="3673" y="727"/>
                  </a:lnTo>
                  <a:lnTo>
                    <a:pt x="3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172048" y="1805938"/>
              <a:ext cx="104880" cy="10311"/>
            </a:xfrm>
            <a:custGeom>
              <a:rect b="b" l="l" r="r" t="t"/>
              <a:pathLst>
                <a:path extrusionOk="0" h="321" w="3265">
                  <a:moveTo>
                    <a:pt x="38" y="0"/>
                  </a:moveTo>
                  <a:cubicBezTo>
                    <a:pt x="16" y="0"/>
                    <a:pt x="0" y="18"/>
                    <a:pt x="0" y="38"/>
                  </a:cubicBezTo>
                  <a:lnTo>
                    <a:pt x="0" y="282"/>
                  </a:lnTo>
                  <a:cubicBezTo>
                    <a:pt x="0" y="304"/>
                    <a:pt x="16" y="320"/>
                    <a:pt x="38" y="320"/>
                  </a:cubicBezTo>
                  <a:lnTo>
                    <a:pt x="3226" y="320"/>
                  </a:lnTo>
                  <a:cubicBezTo>
                    <a:pt x="3247" y="320"/>
                    <a:pt x="3265" y="303"/>
                    <a:pt x="3265" y="282"/>
                  </a:cubicBezTo>
                  <a:lnTo>
                    <a:pt x="3265" y="38"/>
                  </a:lnTo>
                  <a:cubicBezTo>
                    <a:pt x="3265" y="16"/>
                    <a:pt x="3246" y="0"/>
                    <a:pt x="322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099576" y="1722512"/>
              <a:ext cx="20687" cy="8994"/>
            </a:xfrm>
            <a:custGeom>
              <a:rect b="b" l="l" r="r" t="t"/>
              <a:pathLst>
                <a:path extrusionOk="0" h="280" w="644">
                  <a:moveTo>
                    <a:pt x="140" y="0"/>
                  </a:moveTo>
                  <a:cubicBezTo>
                    <a:pt x="65" y="0"/>
                    <a:pt x="1" y="62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03" y="280"/>
                  </a:lnTo>
                  <a:cubicBezTo>
                    <a:pt x="581" y="280"/>
                    <a:pt x="644" y="217"/>
                    <a:pt x="644" y="139"/>
                  </a:cubicBezTo>
                  <a:cubicBezTo>
                    <a:pt x="644" y="64"/>
                    <a:pt x="581" y="0"/>
                    <a:pt x="50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051968" y="1722512"/>
              <a:ext cx="38611" cy="8994"/>
            </a:xfrm>
            <a:custGeom>
              <a:rect b="b" l="l" r="r" t="t"/>
              <a:pathLst>
                <a:path extrusionOk="0" h="280" w="1202">
                  <a:moveTo>
                    <a:pt x="139" y="0"/>
                  </a:moveTo>
                  <a:cubicBezTo>
                    <a:pt x="64" y="0"/>
                    <a:pt x="0" y="62"/>
                    <a:pt x="0" y="139"/>
                  </a:cubicBezTo>
                  <a:cubicBezTo>
                    <a:pt x="0" y="216"/>
                    <a:pt x="63" y="280"/>
                    <a:pt x="139" y="280"/>
                  </a:cubicBezTo>
                  <a:lnTo>
                    <a:pt x="1063" y="280"/>
                  </a:lnTo>
                  <a:cubicBezTo>
                    <a:pt x="1141" y="280"/>
                    <a:pt x="1202" y="217"/>
                    <a:pt x="1202" y="139"/>
                  </a:cubicBezTo>
                  <a:cubicBezTo>
                    <a:pt x="1202" y="64"/>
                    <a:pt x="1141" y="0"/>
                    <a:pt x="106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207063" y="1722512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225052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2"/>
                    <a:pt x="21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243010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260967" y="1722512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178922" y="1777059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2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196880" y="1777059"/>
              <a:ext cx="73111" cy="8962"/>
            </a:xfrm>
            <a:custGeom>
              <a:rect b="b" l="l" r="r" t="t"/>
              <a:pathLst>
                <a:path extrusionOk="0" h="279" w="2276">
                  <a:moveTo>
                    <a:pt x="141" y="0"/>
                  </a:moveTo>
                  <a:cubicBezTo>
                    <a:pt x="64" y="0"/>
                    <a:pt x="0" y="61"/>
                    <a:pt x="0" y="139"/>
                  </a:cubicBezTo>
                  <a:cubicBezTo>
                    <a:pt x="0" y="214"/>
                    <a:pt x="63" y="278"/>
                    <a:pt x="141" y="278"/>
                  </a:cubicBezTo>
                  <a:lnTo>
                    <a:pt x="2134" y="278"/>
                  </a:lnTo>
                  <a:cubicBezTo>
                    <a:pt x="2212" y="278"/>
                    <a:pt x="2276" y="217"/>
                    <a:pt x="2275" y="139"/>
                  </a:cubicBezTo>
                  <a:cubicBezTo>
                    <a:pt x="2275" y="62"/>
                    <a:pt x="2212" y="0"/>
                    <a:pt x="213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056369" y="1781460"/>
              <a:ext cx="18085" cy="18021"/>
            </a:xfrm>
            <a:custGeom>
              <a:rect b="b" l="l" r="r" t="t"/>
              <a:pathLst>
                <a:path extrusionOk="0" h="561" w="563">
                  <a:moveTo>
                    <a:pt x="40" y="1"/>
                  </a:moveTo>
                  <a:cubicBezTo>
                    <a:pt x="18" y="1"/>
                    <a:pt x="1" y="18"/>
                    <a:pt x="1" y="38"/>
                  </a:cubicBezTo>
                  <a:lnTo>
                    <a:pt x="1" y="523"/>
                  </a:lnTo>
                  <a:cubicBezTo>
                    <a:pt x="1" y="545"/>
                    <a:pt x="20" y="561"/>
                    <a:pt x="40" y="561"/>
                  </a:cubicBezTo>
                  <a:lnTo>
                    <a:pt x="525" y="561"/>
                  </a:lnTo>
                  <a:cubicBezTo>
                    <a:pt x="545" y="561"/>
                    <a:pt x="563" y="544"/>
                    <a:pt x="563" y="523"/>
                  </a:cubicBezTo>
                  <a:lnTo>
                    <a:pt x="563" y="38"/>
                  </a:lnTo>
                  <a:cubicBezTo>
                    <a:pt x="563" y="17"/>
                    <a:pt x="544" y="1"/>
                    <a:pt x="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129548" y="1763470"/>
              <a:ext cx="35913" cy="35977"/>
            </a:xfrm>
            <a:custGeom>
              <a:rect b="b" l="l" r="r" t="t"/>
              <a:pathLst>
                <a:path extrusionOk="0" h="1120" w="1118">
                  <a:moveTo>
                    <a:pt x="0" y="1"/>
                  </a:moveTo>
                  <a:lnTo>
                    <a:pt x="0" y="1046"/>
                  </a:lnTo>
                  <a:cubicBezTo>
                    <a:pt x="0" y="1086"/>
                    <a:pt x="32" y="1120"/>
                    <a:pt x="74" y="1120"/>
                  </a:cubicBezTo>
                  <a:lnTo>
                    <a:pt x="1118" y="112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071178" y="1817728"/>
              <a:ext cx="8962" cy="23064"/>
            </a:xfrm>
            <a:custGeom>
              <a:rect b="b" l="l" r="r" t="t"/>
              <a:pathLst>
                <a:path extrusionOk="0" h="718" w="279">
                  <a:moveTo>
                    <a:pt x="139" y="1"/>
                  </a:moveTo>
                  <a:cubicBezTo>
                    <a:pt x="63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39" y="674"/>
                  </a:lnTo>
                  <a:lnTo>
                    <a:pt x="278" y="717"/>
                  </a:lnTo>
                  <a:lnTo>
                    <a:pt x="278" y="140"/>
                  </a:lnTo>
                  <a:cubicBezTo>
                    <a:pt x="278" y="62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089135" y="1817728"/>
              <a:ext cx="8994" cy="23064"/>
            </a:xfrm>
            <a:custGeom>
              <a:rect b="b" l="l" r="r" t="t"/>
              <a:pathLst>
                <a:path extrusionOk="0" h="718" w="280">
                  <a:moveTo>
                    <a:pt x="139" y="1"/>
                  </a:moveTo>
                  <a:cubicBezTo>
                    <a:pt x="64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25" y="670"/>
                  </a:lnTo>
                  <a:lnTo>
                    <a:pt x="280" y="717"/>
                  </a:lnTo>
                  <a:lnTo>
                    <a:pt x="280" y="140"/>
                  </a:lnTo>
                  <a:cubicBezTo>
                    <a:pt x="280" y="62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107061" y="1817728"/>
              <a:ext cx="9026" cy="23064"/>
            </a:xfrm>
            <a:custGeom>
              <a:rect b="b" l="l" r="r" t="t"/>
              <a:pathLst>
                <a:path extrusionOk="0" h="718" w="281">
                  <a:moveTo>
                    <a:pt x="140" y="1"/>
                  </a:moveTo>
                  <a:cubicBezTo>
                    <a:pt x="65" y="1"/>
                    <a:pt x="1" y="62"/>
                    <a:pt x="1" y="140"/>
                  </a:cubicBezTo>
                  <a:lnTo>
                    <a:pt x="1" y="717"/>
                  </a:lnTo>
                  <a:lnTo>
                    <a:pt x="140" y="678"/>
                  </a:lnTo>
                  <a:lnTo>
                    <a:pt x="280" y="717"/>
                  </a:lnTo>
                  <a:lnTo>
                    <a:pt x="280" y="140"/>
                  </a:lnTo>
                  <a:cubicBezTo>
                    <a:pt x="280" y="62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125082" y="1817728"/>
              <a:ext cx="8962" cy="23064"/>
            </a:xfrm>
            <a:custGeom>
              <a:rect b="b" l="l" r="r" t="t"/>
              <a:pathLst>
                <a:path extrusionOk="0" h="718" w="279">
                  <a:moveTo>
                    <a:pt x="139" y="1"/>
                  </a:moveTo>
                  <a:cubicBezTo>
                    <a:pt x="62" y="1"/>
                    <a:pt x="0" y="62"/>
                    <a:pt x="0" y="140"/>
                  </a:cubicBezTo>
                  <a:lnTo>
                    <a:pt x="0" y="717"/>
                  </a:lnTo>
                  <a:lnTo>
                    <a:pt x="139" y="674"/>
                  </a:lnTo>
                  <a:lnTo>
                    <a:pt x="278" y="717"/>
                  </a:lnTo>
                  <a:lnTo>
                    <a:pt x="278" y="140"/>
                  </a:lnTo>
                  <a:cubicBezTo>
                    <a:pt x="278" y="62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053124" y="1817728"/>
              <a:ext cx="9059" cy="23064"/>
            </a:xfrm>
            <a:custGeom>
              <a:rect b="b" l="l" r="r" t="t"/>
              <a:pathLst>
                <a:path extrusionOk="0" h="718" w="282">
                  <a:moveTo>
                    <a:pt x="141" y="1"/>
                  </a:moveTo>
                  <a:cubicBezTo>
                    <a:pt x="64" y="1"/>
                    <a:pt x="1" y="62"/>
                    <a:pt x="1" y="140"/>
                  </a:cubicBezTo>
                  <a:lnTo>
                    <a:pt x="1" y="717"/>
                  </a:lnTo>
                  <a:lnTo>
                    <a:pt x="134" y="683"/>
                  </a:lnTo>
                  <a:lnTo>
                    <a:pt x="281" y="717"/>
                  </a:lnTo>
                  <a:lnTo>
                    <a:pt x="281" y="140"/>
                  </a:lnTo>
                  <a:cubicBezTo>
                    <a:pt x="281" y="62"/>
                    <a:pt x="216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071114" y="1831798"/>
              <a:ext cx="9026" cy="9026"/>
            </a:xfrm>
            <a:custGeom>
              <a:rect b="b" l="l" r="r" t="t"/>
              <a:pathLst>
                <a:path extrusionOk="0" h="281" w="281">
                  <a:moveTo>
                    <a:pt x="1" y="0"/>
                  </a:moveTo>
                  <a:lnTo>
                    <a:pt x="1" y="281"/>
                  </a:lnTo>
                  <a:lnTo>
                    <a:pt x="280" y="28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089071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2" y="2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107061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2" y="2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125082" y="183179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0" y="0"/>
                  </a:moveTo>
                  <a:lnTo>
                    <a:pt x="0" y="281"/>
                  </a:lnTo>
                  <a:lnTo>
                    <a:pt x="280" y="28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6053124" y="1831798"/>
              <a:ext cx="9059" cy="9026"/>
            </a:xfrm>
            <a:custGeom>
              <a:rect b="b" l="l" r="r" t="t"/>
              <a:pathLst>
                <a:path extrusionOk="0" h="281" w="282">
                  <a:moveTo>
                    <a:pt x="1" y="0"/>
                  </a:moveTo>
                  <a:lnTo>
                    <a:pt x="1" y="281"/>
                  </a:lnTo>
                  <a:lnTo>
                    <a:pt x="281" y="28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6087915" y="178598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6105872" y="178598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190905" y="1648563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7" y="280"/>
                    <a:pt x="279" y="216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208862" y="1648563"/>
              <a:ext cx="9026" cy="8994"/>
            </a:xfrm>
            <a:custGeom>
              <a:rect b="b" l="l" r="r" t="t"/>
              <a:pathLst>
                <a:path extrusionOk="0" h="280" w="281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6" y="280"/>
                    <a:pt x="280" y="216"/>
                    <a:pt x="280" y="139"/>
                  </a:cubicBezTo>
                  <a:cubicBezTo>
                    <a:pt x="280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226819" y="1648563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80"/>
                    <a:pt x="140" y="280"/>
                  </a:cubicBezTo>
                  <a:cubicBezTo>
                    <a:pt x="218" y="280"/>
                    <a:pt x="280" y="216"/>
                    <a:pt x="280" y="139"/>
                  </a:cubicBezTo>
                  <a:cubicBezTo>
                    <a:pt x="280" y="63"/>
                    <a:pt x="218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186118" y="1594659"/>
              <a:ext cx="22775" cy="8994"/>
            </a:xfrm>
            <a:custGeom>
              <a:rect b="b" l="l" r="r" t="t"/>
              <a:pathLst>
                <a:path extrusionOk="0" h="280" w="709">
                  <a:moveTo>
                    <a:pt x="140" y="1"/>
                  </a:moveTo>
                  <a:cubicBezTo>
                    <a:pt x="65" y="1"/>
                    <a:pt x="1" y="64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70" y="280"/>
                  </a:lnTo>
                  <a:cubicBezTo>
                    <a:pt x="645" y="280"/>
                    <a:pt x="709" y="216"/>
                    <a:pt x="709" y="141"/>
                  </a:cubicBezTo>
                  <a:cubicBezTo>
                    <a:pt x="709" y="64"/>
                    <a:pt x="647" y="1"/>
                    <a:pt x="57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113068" y="1594659"/>
              <a:ext cx="64020" cy="8994"/>
            </a:xfrm>
            <a:custGeom>
              <a:rect b="b" l="l" r="r" t="t"/>
              <a:pathLst>
                <a:path extrusionOk="0" h="280" w="1993">
                  <a:moveTo>
                    <a:pt x="140" y="1"/>
                  </a:moveTo>
                  <a:cubicBezTo>
                    <a:pt x="64" y="1"/>
                    <a:pt x="1" y="64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1854" y="280"/>
                  </a:lnTo>
                  <a:cubicBezTo>
                    <a:pt x="1932" y="280"/>
                    <a:pt x="1993" y="216"/>
                    <a:pt x="1993" y="141"/>
                  </a:cubicBezTo>
                  <a:cubicBezTo>
                    <a:pt x="1993" y="64"/>
                    <a:pt x="1932" y="1"/>
                    <a:pt x="185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134655" y="1612648"/>
              <a:ext cx="52681" cy="8962"/>
            </a:xfrm>
            <a:custGeom>
              <a:rect b="b" l="l" r="r" t="t"/>
              <a:pathLst>
                <a:path extrusionOk="0" h="279" w="1640">
                  <a:moveTo>
                    <a:pt x="139" y="1"/>
                  </a:moveTo>
                  <a:cubicBezTo>
                    <a:pt x="64" y="1"/>
                    <a:pt x="0" y="62"/>
                    <a:pt x="0" y="140"/>
                  </a:cubicBezTo>
                  <a:cubicBezTo>
                    <a:pt x="0" y="215"/>
                    <a:pt x="61" y="279"/>
                    <a:pt x="139" y="279"/>
                  </a:cubicBezTo>
                  <a:lnTo>
                    <a:pt x="1500" y="279"/>
                  </a:lnTo>
                  <a:cubicBezTo>
                    <a:pt x="1577" y="279"/>
                    <a:pt x="1639" y="215"/>
                    <a:pt x="1639" y="140"/>
                  </a:cubicBezTo>
                  <a:cubicBezTo>
                    <a:pt x="1639" y="63"/>
                    <a:pt x="1578" y="1"/>
                    <a:pt x="150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135201" y="1630606"/>
              <a:ext cx="91356" cy="8962"/>
            </a:xfrm>
            <a:custGeom>
              <a:rect b="b" l="l" r="r" t="t"/>
              <a:pathLst>
                <a:path extrusionOk="0" h="279" w="2844">
                  <a:moveTo>
                    <a:pt x="141" y="1"/>
                  </a:moveTo>
                  <a:cubicBezTo>
                    <a:pt x="64" y="1"/>
                    <a:pt x="1" y="61"/>
                    <a:pt x="1" y="140"/>
                  </a:cubicBezTo>
                  <a:cubicBezTo>
                    <a:pt x="1" y="216"/>
                    <a:pt x="63" y="279"/>
                    <a:pt x="141" y="279"/>
                  </a:cubicBezTo>
                  <a:lnTo>
                    <a:pt x="2703" y="279"/>
                  </a:lnTo>
                  <a:cubicBezTo>
                    <a:pt x="2780" y="279"/>
                    <a:pt x="2844" y="216"/>
                    <a:pt x="2842" y="140"/>
                  </a:cubicBezTo>
                  <a:cubicBezTo>
                    <a:pt x="2842" y="64"/>
                    <a:pt x="2780" y="1"/>
                    <a:pt x="270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095400" y="1630606"/>
              <a:ext cx="30870" cy="8962"/>
            </a:xfrm>
            <a:custGeom>
              <a:rect b="b" l="l" r="r" t="t"/>
              <a:pathLst>
                <a:path extrusionOk="0" h="279" w="961">
                  <a:moveTo>
                    <a:pt x="140" y="1"/>
                  </a:moveTo>
                  <a:cubicBezTo>
                    <a:pt x="64" y="1"/>
                    <a:pt x="1" y="61"/>
                    <a:pt x="1" y="140"/>
                  </a:cubicBezTo>
                  <a:cubicBezTo>
                    <a:pt x="1" y="216"/>
                    <a:pt x="63" y="279"/>
                    <a:pt x="140" y="279"/>
                  </a:cubicBezTo>
                  <a:lnTo>
                    <a:pt x="820" y="279"/>
                  </a:lnTo>
                  <a:cubicBezTo>
                    <a:pt x="898" y="279"/>
                    <a:pt x="960" y="216"/>
                    <a:pt x="960" y="140"/>
                  </a:cubicBezTo>
                  <a:cubicBezTo>
                    <a:pt x="960" y="64"/>
                    <a:pt x="898" y="1"/>
                    <a:pt x="82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086116" y="1648563"/>
              <a:ext cx="95821" cy="8994"/>
            </a:xfrm>
            <a:custGeom>
              <a:rect b="b" l="l" r="r" t="t"/>
              <a:pathLst>
                <a:path extrusionOk="0" h="280" w="2983">
                  <a:moveTo>
                    <a:pt x="139" y="0"/>
                  </a:moveTo>
                  <a:cubicBezTo>
                    <a:pt x="64" y="0"/>
                    <a:pt x="0" y="64"/>
                    <a:pt x="0" y="139"/>
                  </a:cubicBezTo>
                  <a:cubicBezTo>
                    <a:pt x="0" y="216"/>
                    <a:pt x="62" y="280"/>
                    <a:pt x="139" y="280"/>
                  </a:cubicBezTo>
                  <a:lnTo>
                    <a:pt x="2843" y="280"/>
                  </a:lnTo>
                  <a:cubicBezTo>
                    <a:pt x="2921" y="280"/>
                    <a:pt x="2982" y="216"/>
                    <a:pt x="2982" y="139"/>
                  </a:cubicBezTo>
                  <a:cubicBezTo>
                    <a:pt x="2982" y="64"/>
                    <a:pt x="2921" y="0"/>
                    <a:pt x="284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143008" y="1776962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32"/>
          <p:cNvSpPr txBox="1"/>
          <p:nvPr>
            <p:ph type="title"/>
          </p:nvPr>
        </p:nvSpPr>
        <p:spPr>
          <a:xfrm>
            <a:off x="442475" y="647575"/>
            <a:ext cx="35952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main.cpp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Program entry point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Reads the .asm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Creates the CPU object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Starts the simulation loop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parser.cpp / parser.h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Reads the assembly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Converts raw text into structured 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  Instruction objects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Resolves labels for branches and jumps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cpu.cpp / cpu.h</a:t>
            </a:r>
            <a:br>
              <a:rPr b="1"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Holds the CPU state: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Register file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Memory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Program Counter (PC)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– Pipeline registers (IF/ID, ID/EX, EX/MEM, MEM/WB)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Runs the pipeline each cycle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• Manages branching, flushing, and advancing stages</a:t>
            </a:r>
            <a:endParaRPr sz="11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rgbClr val="000000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16" name="Google Shape;13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450" y="589500"/>
            <a:ext cx="2654275" cy="41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32"/>
          <p:cNvSpPr txBox="1"/>
          <p:nvPr/>
        </p:nvSpPr>
        <p:spPr>
          <a:xfrm>
            <a:off x="3191575" y="647575"/>
            <a:ext cx="3000000" cy="26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stages.cpp / stages.h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Implements logic for each pipeline stage: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IF: Instruction Fetch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ID: Instruction Decode &amp; register read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EX: ALU operation &amp; branch decision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MEM: Memory load/store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– WB: Write results back to registers</a:t>
            </a:r>
            <a:endParaRPr sz="11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debug.cpp / debug.h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Prints pipeline state each cycle in debug mode</a:t>
            </a:r>
            <a:b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</a:br>
            <a:r>
              <a:rPr lang="en" sz="1100">
                <a:solidFill>
                  <a:schemeClr val="lt1"/>
                </a:solidFill>
                <a:highlight>
                  <a:srgbClr val="000000"/>
                </a:highlight>
              </a:rPr>
              <a:t> • Prints final register file and memory contents</a:t>
            </a:r>
            <a:endParaRPr sz="11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318" name="Google Shape;1318;p32"/>
          <p:cNvSpPr txBox="1"/>
          <p:nvPr/>
        </p:nvSpPr>
        <p:spPr>
          <a:xfrm>
            <a:off x="1040247" y="219622"/>
            <a:ext cx="5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Overview with Diagram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3"/>
          <p:cNvSpPr txBox="1"/>
          <p:nvPr>
            <p:ph type="title"/>
          </p:nvPr>
        </p:nvSpPr>
        <p:spPr>
          <a:xfrm>
            <a:off x="470226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the Simulator Executes</a:t>
            </a:r>
            <a:endParaRPr/>
          </a:p>
        </p:txBody>
      </p:sp>
      <p:sp>
        <p:nvSpPr>
          <p:cNvPr id="1324" name="Google Shape;1324;p3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/>
              <a:t>Phase </a:t>
            </a:r>
            <a:r>
              <a:rPr b="1" lang="en" sz="1100"/>
              <a:t>1. We begin by running main.cpp.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This is the entry point of the entire program.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It parses/reads the .asm file we pass on in the command line. 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Opens the assembly file with ifstream 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Prints header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It then creates a CPU object and hands the loaded instructions to it.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Finally, it calls CPU::run to start the simulation.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</p:txBody>
      </p:sp>
      <p:sp>
        <p:nvSpPr>
          <p:cNvPr id="1325" name="Google Shape;1325;p33"/>
          <p:cNvSpPr txBox="1"/>
          <p:nvPr/>
        </p:nvSpPr>
        <p:spPr>
          <a:xfrm>
            <a:off x="3570850" y="2766025"/>
            <a:ext cx="30000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// Open input file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ifstream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inputFile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inputFile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"Error: Could not open file '"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"'"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6" name="Google Shape;1326;p33" title="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141" y="0"/>
            <a:ext cx="21598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4"/>
          <p:cNvSpPr txBox="1"/>
          <p:nvPr>
            <p:ph type="title"/>
          </p:nvPr>
        </p:nvSpPr>
        <p:spPr>
          <a:xfrm>
            <a:off x="479477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Parsing the Assembly</a:t>
            </a:r>
            <a:endParaRPr/>
          </a:p>
        </p:txBody>
      </p:sp>
      <p:sp>
        <p:nvSpPr>
          <p:cNvPr id="1332" name="Google Shape;1332;p34"/>
          <p:cNvSpPr txBox="1"/>
          <p:nvPr>
            <p:ph idx="1" type="body"/>
          </p:nvPr>
        </p:nvSpPr>
        <p:spPr>
          <a:xfrm>
            <a:off x="720000" y="1209325"/>
            <a:ext cx="7704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Phase 2: Parsing (parser.cpp)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The Parser::parse() function does two passes over the file: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First Pass: Collect labels and instruction lines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Removes comments 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If a line has a colon, it's a label; store it with its instruction index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Stores each instruction line for the second pass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Second Pass: Parse each instruction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Extract mnemonic (ADDI)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Convert to opcode (Opcode::ADDI)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Split operands (e.g., "t0, $zero, 10" → [" t0", "$zero", "10"])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Parse based on instruction type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b="1" lang="en" sz="1100"/>
              <a:t>parseRegister() converts register names ($zero → 0, $t0 → 8, $s0 → 16)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Result: A Program struct with 72 Instruction objects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333" name="Google Shape;1333;p34" title="pa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00" y="3825050"/>
            <a:ext cx="2988001" cy="1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34" title="parse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00" y="0"/>
            <a:ext cx="2988001" cy="398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CPU Setup</a:t>
            </a:r>
            <a:endParaRPr/>
          </a:p>
        </p:txBody>
      </p:sp>
      <p:sp>
        <p:nvSpPr>
          <p:cNvPr id="1340" name="Google Shape;1340;p35"/>
          <p:cNvSpPr txBox="1"/>
          <p:nvPr>
            <p:ph idx="1" type="body"/>
          </p:nvPr>
        </p:nvSpPr>
        <p:spPr>
          <a:xfrm>
            <a:off x="720000" y="1237075"/>
            <a:ext cx="7704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/>
              <a:t>3. When main.cpp calls cpu.run(), the CPU has now: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a register file of 32 registers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1024 words of memory (all zeros)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 program counter (PC) to 0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Creates Four empty pipeline registers: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IF/ID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ID/EX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EX/MEM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MEM/WB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This matches the structure of a real life 5-stage MIPS pipeline.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At this moment, the CPU is fully initialized and ready to begin the pipeline.</a:t>
            </a:r>
            <a:endParaRPr sz="1100"/>
          </a:p>
        </p:txBody>
      </p:sp>
      <p:pic>
        <p:nvPicPr>
          <p:cNvPr id="1341" name="Google Shape;1341;p35" title="to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625" y="0"/>
            <a:ext cx="2533374" cy="322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5" title="bott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625" y="3189315"/>
            <a:ext cx="2642150" cy="200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6"/>
          <p:cNvSpPr txBox="1"/>
          <p:nvPr>
            <p:ph type="title"/>
          </p:nvPr>
        </p:nvSpPr>
        <p:spPr>
          <a:xfrm>
            <a:off x="479477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Execution </a:t>
            </a:r>
            <a:r>
              <a:rPr lang="en">
                <a:solidFill>
                  <a:schemeClr val="accent4"/>
                </a:solidFill>
              </a:rPr>
              <a:t>Begins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48" name="Google Shape;1348;p36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cpu.run() prints the instruction binary (optional) and then enters a 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cycle calls: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cpu.stepPipeline()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advances all 5 pipeline stages.</a:t>
            </a:r>
            <a:endParaRPr/>
          </a:p>
        </p:txBody>
      </p:sp>
      <p:pic>
        <p:nvPicPr>
          <p:cNvPr id="1349" name="Google Shape;1349;p36" title="r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703" y="0"/>
            <a:ext cx="2800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STAGES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55" name="Google Shape;1355;p37"/>
          <p:cNvSpPr txBox="1"/>
          <p:nvPr>
            <p:ph idx="1" type="body"/>
          </p:nvPr>
        </p:nvSpPr>
        <p:spPr>
          <a:xfrm>
            <a:off x="442500" y="1104300"/>
            <a:ext cx="4131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1. IF (Instruction Fetch)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the next instruction using the PC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Places it into the IF/ID pipeline register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Updates PC for the next instruction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2</a:t>
            </a:r>
            <a:r>
              <a:rPr b="1" lang="en" sz="1100"/>
              <a:t>. ID (Instruction Decode &amp; Register Read)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instruction from IF/ID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Extracts opcode, registers, immediate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Reads the register file (registers[rs], registers[rt])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Generates the control signals needed by later stages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Writes all of this into ID/EX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3. EX (Execute / ALU)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Performs arithmetic and logic: ADD, SUB, MUL, AND, OR, shifts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Calculates addresses for LW/SW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Evaluates BEQ (branch taken or not) and Handles J (jump)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Passes results to EX/MEM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If a branch/jump is taken, CPU flushes incorrect instructions and updates PC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7"/>
          <p:cNvSpPr txBox="1"/>
          <p:nvPr>
            <p:ph idx="1" type="body"/>
          </p:nvPr>
        </p:nvSpPr>
        <p:spPr>
          <a:xfrm>
            <a:off x="4448150" y="1104300"/>
            <a:ext cx="36135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4. MEM (Memory access)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LW (Load Word): fetch a 32-bit value from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SW (Store Word): save a 32-bit value into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Uses the address computed in EX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 sz="1100"/>
              <a:t>Writes result into MEM/WB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5. WB (Write Back)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If regWrite is set, the result is written to the destination register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If the instruction was LW, the value comes from memory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Otherwise, it comes from the ALU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Output </a:t>
            </a:r>
            <a:endParaRPr/>
          </a:p>
        </p:txBody>
      </p:sp>
      <p:sp>
        <p:nvSpPr>
          <p:cNvPr id="1362" name="Google Shape;1362;p38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If --debug is used, each cycle prints: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Pipeline registers (IF/ID, ID/EX, EX/MEM, MEM/WB)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Register file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Control signal</a:t>
            </a:r>
            <a:r>
              <a:rPr lang="en" sz="1100"/>
              <a:t>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PC value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363" name="Google Shape;1363;p38" title="pri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8075"/>
            <a:ext cx="3871025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8" title="1pri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948" y="0"/>
            <a:ext cx="32950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